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976" r:id="rId2"/>
    <p:sldId id="988" r:id="rId3"/>
    <p:sldId id="1194" r:id="rId4"/>
    <p:sldId id="1299" r:id="rId5"/>
    <p:sldId id="1195" r:id="rId6"/>
    <p:sldId id="1546" r:id="rId7"/>
    <p:sldId id="1549" r:id="rId8"/>
    <p:sldId id="1550" r:id="rId9"/>
    <p:sldId id="1551" r:id="rId10"/>
    <p:sldId id="1547" r:id="rId11"/>
    <p:sldId id="1548" r:id="rId12"/>
    <p:sldId id="1228" r:id="rId13"/>
    <p:sldId id="1174" r:id="rId14"/>
  </p:sldIdLst>
  <p:sldSz cx="12801600" cy="7200900"/>
  <p:notesSz cx="6735763" cy="9866313"/>
  <p:defaultTextStyle>
    <a:defPPr>
      <a:defRPr lang="en-US"/>
    </a:defPPr>
    <a:lvl1pPr algn="l" rtl="0" eaLnBrk="0" fontAlgn="base" hangingPunct="0">
      <a:lnSpc>
        <a:spcPct val="80000"/>
      </a:lnSpc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72135" algn="l" rtl="0" eaLnBrk="0" fontAlgn="base" hangingPunct="0">
      <a:lnSpc>
        <a:spcPct val="80000"/>
      </a:lnSpc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3635" algn="l" rtl="0" eaLnBrk="0" fontAlgn="base" hangingPunct="0">
      <a:lnSpc>
        <a:spcPct val="80000"/>
      </a:lnSpc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715770" algn="l" rtl="0" eaLnBrk="0" fontAlgn="base" hangingPunct="0">
      <a:lnSpc>
        <a:spcPct val="80000"/>
      </a:lnSpc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287270" algn="l" rtl="0" eaLnBrk="0" fontAlgn="base" hangingPunct="0">
      <a:lnSpc>
        <a:spcPct val="80000"/>
      </a:lnSpc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859405" algn="l" defTabSz="1143635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3431540" algn="l" defTabSz="1143635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4003040" algn="l" defTabSz="1143635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4575175" algn="l" defTabSz="1143635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1">
          <p15:clr>
            <a:srgbClr val="A4A3A4"/>
          </p15:clr>
        </p15:guide>
        <p15:guide id="2" pos="4032">
          <p15:clr>
            <a:srgbClr val="A4A3A4"/>
          </p15:clr>
        </p15:guide>
        <p15:guide id="3" orient="horz" pos="26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80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d Chen" initials="NC" lastIdx="1" clrIdx="0">
    <p:extLst>
      <p:ext uri="{19B8F6BF-5375-455C-9EA6-DF929625EA0E}">
        <p15:presenceInfo xmlns:p15="http://schemas.microsoft.com/office/powerpoint/2012/main" userId="Ned Ch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5D1"/>
    <a:srgbClr val="F5F1E7"/>
    <a:srgbClr val="FF2980"/>
    <a:srgbClr val="A7E9FF"/>
    <a:srgbClr val="000000"/>
    <a:srgbClr val="CCFFCC"/>
    <a:srgbClr val="FFC1DA"/>
    <a:srgbClr val="FF9900"/>
    <a:srgbClr val="FFCCCC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21" autoAdjust="0"/>
    <p:restoredTop sz="78082" autoAdjust="0"/>
  </p:normalViewPr>
  <p:slideViewPr>
    <p:cSldViewPr snapToGrid="0">
      <p:cViewPr varScale="1">
        <p:scale>
          <a:sx n="60" d="100"/>
          <a:sy n="60" d="100"/>
        </p:scale>
        <p:origin x="976" y="52"/>
      </p:cViewPr>
      <p:guideLst>
        <p:guide orient="horz" pos="2321"/>
        <p:guide pos="4032"/>
        <p:guide orient="horz" pos="26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3000" y="-72"/>
      </p:cViewPr>
      <p:guideLst>
        <p:guide orient="horz" pos="3180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663" y="747713"/>
            <a:ext cx="6550025" cy="36845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407" y="4685831"/>
            <a:ext cx="4938950" cy="4440175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 vert="horz" wrap="square" lIns="94551" tIns="46447" rIns="94551" bIns="46447" numCol="1" anchor="t" anchorCtr="0" compatLnSpc="1"/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微软雅黑 Light" pitchFamily="34" charset="-122"/>
        <a:ea typeface="+mn-ea"/>
        <a:cs typeface="+mn-cs"/>
      </a:defRPr>
    </a:lvl1pPr>
    <a:lvl2pPr marL="572135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微软雅黑 Light" pitchFamily="34" charset="-122"/>
        <a:ea typeface="+mn-ea"/>
        <a:cs typeface="+mn-cs"/>
      </a:defRPr>
    </a:lvl2pPr>
    <a:lvl3pPr marL="1143635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微软雅黑 Light" pitchFamily="34" charset="-122"/>
        <a:ea typeface="+mn-ea"/>
        <a:cs typeface="+mn-cs"/>
      </a:defRPr>
    </a:lvl3pPr>
    <a:lvl4pPr marL="1715770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微软雅黑 Light" pitchFamily="34" charset="-122"/>
        <a:ea typeface="+mn-ea"/>
        <a:cs typeface="+mn-cs"/>
      </a:defRPr>
    </a:lvl4pPr>
    <a:lvl5pPr marL="2287270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微软雅黑 Light" pitchFamily="34" charset="-122"/>
        <a:ea typeface="+mn-ea"/>
        <a:cs typeface="+mn-cs"/>
      </a:defRPr>
    </a:lvl5pPr>
    <a:lvl6pPr marL="2859405" algn="l" defTabSz="114363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31540" algn="l" defTabSz="114363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003040" algn="l" defTabSz="114363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75175" algn="l" defTabSz="114363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270046" cy="780098"/>
          </a:xfrm>
        </p:spPr>
        <p:txBody>
          <a:bodyPr anchor="ctr"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30" y="1258493"/>
            <a:ext cx="11321916" cy="5081348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3355" y="1258493"/>
            <a:ext cx="12023724" cy="5230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t" anchorCtr="0" compatLnSpc="1"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30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2801600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31" name="Text Box 102"/>
          <p:cNvSpPr txBox="1">
            <a:spLocks noChangeArrowheads="1"/>
          </p:cNvSpPr>
          <p:nvPr/>
        </p:nvSpPr>
        <p:spPr bwMode="auto">
          <a:xfrm>
            <a:off x="1" y="6962290"/>
            <a:ext cx="4511676" cy="238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376" tIns="57188" rIns="114376" bIns="57188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000" dirty="0">
                <a:latin typeface="微软雅黑 Light" pitchFamily="34" charset="-122"/>
                <a:ea typeface="微软雅黑 Light" pitchFamily="34" charset="-122"/>
              </a:rPr>
              <a:t>Copyright © 2017 </a:t>
            </a:r>
            <a:r>
              <a:rPr lang="en-US" altLang="zh-CN" sz="1000" dirty="0" err="1">
                <a:latin typeface="微软雅黑 Light" pitchFamily="34" charset="-122"/>
                <a:ea typeface="微软雅黑 Light" pitchFamily="34" charset="-122"/>
              </a:rPr>
              <a:t>PowerLong</a:t>
            </a:r>
            <a:r>
              <a:rPr lang="en-US" altLang="zh-CN" sz="1000" dirty="0">
                <a:latin typeface="微软雅黑 Light" pitchFamily="34" charset="-122"/>
                <a:ea typeface="微软雅黑 Light" pitchFamily="34" charset="-122"/>
              </a:rPr>
              <a:t> </a:t>
            </a:r>
            <a:r>
              <a:rPr lang="en-US" altLang="zh-CN" sz="1000" baseline="0" dirty="0">
                <a:latin typeface="微软雅黑 Light" pitchFamily="34" charset="-122"/>
                <a:ea typeface="微软雅黑 Light" pitchFamily="34" charset="-122"/>
              </a:rPr>
              <a:t>Group</a:t>
            </a:r>
            <a:r>
              <a:rPr lang="en-US" altLang="zh-CN" sz="1000" dirty="0">
                <a:latin typeface="微软雅黑 Light" pitchFamily="34" charset="-122"/>
                <a:ea typeface="微软雅黑 Light" pitchFamily="34" charset="-122"/>
              </a:rPr>
              <a:t> All Rights Reserved.</a:t>
            </a:r>
          </a:p>
        </p:txBody>
      </p:sp>
      <p:sp>
        <p:nvSpPr>
          <p:cNvPr id="1032" name="AcnSubjectTitle_ID_1158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415611" y="1491860"/>
            <a:ext cx="977900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chemeClr val="tx1"/>
              </a:buClr>
            </a:pPr>
            <a:r>
              <a:rPr lang="en-US" altLang="zh-CN" sz="2100" b="1" dirty="0">
                <a:latin typeface="微软雅黑 Light" pitchFamily="34" charset="-122"/>
                <a:ea typeface="微软雅黑 Light" pitchFamily="34" charset="-122"/>
              </a:rPr>
              <a:t>Subject Title</a:t>
            </a:r>
          </a:p>
        </p:txBody>
      </p:sp>
      <p:pic>
        <p:nvPicPr>
          <p:cNvPr id="1026" name="Picture 2" descr="https://timgsa.baidu.com/timg?image&amp;quality=80&amp;size=b9999_10000&amp;sec=1491293231784&amp;di=35638c0fe982815034054207fa112109&amp;imgtype=0&amp;src=http%3A%2F%2Fimg.brandcn.com%2FEditor%2FImages%2F201406%2F2014062509540918693344271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05" t="22968" r="21419" b="26124"/>
          <a:stretch>
            <a:fillRect/>
          </a:stretch>
        </p:blipFill>
        <p:spPr bwMode="auto">
          <a:xfrm>
            <a:off x="11556001" y="64801"/>
            <a:ext cx="1173600" cy="46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 Number Placeholder 4"/>
          <p:cNvSpPr txBox="1"/>
          <p:nvPr userDrawn="1"/>
        </p:nvSpPr>
        <p:spPr>
          <a:xfrm>
            <a:off x="12344456" y="6830460"/>
            <a:ext cx="457145" cy="3704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572135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635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715770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287270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859405" algn="l" defTabSz="1143635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3431540" algn="l" defTabSz="1143635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4003040" algn="l" defTabSz="1143635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4575175" algn="l" defTabSz="1143635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482E47A7-0AE8-45A1-87F8-740468CFE37E}" type="slidenum">
              <a:rPr lang="en-GB" smtClean="0">
                <a:latin typeface="微软雅黑 Light" pitchFamily="34" charset="-122"/>
              </a:rPr>
              <a:t>‹#›</a:t>
            </a:fld>
            <a:endParaRPr lang="en-GB" dirty="0">
              <a:latin typeface="微软雅黑 Light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5pPr>
      <a:lvl6pPr marL="572135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6pPr>
      <a:lvl7pPr marL="1143635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7pPr>
      <a:lvl8pPr marL="171577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8pPr>
      <a:lvl9pPr marL="228727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224155" indent="-22415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  <a:cs typeface="+mn-cs"/>
        </a:defRPr>
      </a:lvl1pPr>
      <a:lvl2pPr marL="1028700" indent="-35750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</a:defRPr>
      </a:lvl2pPr>
      <a:lvl3pPr marL="153924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100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</a:defRPr>
      </a:lvl3pPr>
      <a:lvl4pPr marL="2049145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100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</a:defRPr>
      </a:lvl4pPr>
      <a:lvl5pPr marL="2573655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100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</a:defRPr>
      </a:lvl5pPr>
      <a:lvl6pPr marL="3145155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371729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4289425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4860925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72135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635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15770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287270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9405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31540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03040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75175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919369"/>
            <a:ext cx="12801600" cy="780098"/>
          </a:xfrm>
        </p:spPr>
        <p:txBody>
          <a:bodyPr/>
          <a:lstStyle/>
          <a:p>
            <a:r>
              <a:rPr lang="en-US" altLang="zh-CN" sz="3600" dirty="0">
                <a:solidFill>
                  <a:sysClr val="windowText" lastClr="000000"/>
                </a:solidFill>
              </a:rPr>
              <a:t>02 </a:t>
            </a:r>
            <a:r>
              <a:rPr lang="zh-CN" altLang="en-US" sz="3600" dirty="0">
                <a:solidFill>
                  <a:sysClr val="windowText" lastClr="000000"/>
                </a:solidFill>
              </a:rPr>
              <a:t>管理费用</a:t>
            </a:r>
            <a:r>
              <a:rPr lang="en-US" altLang="zh-CN" sz="3600" dirty="0">
                <a:solidFill>
                  <a:sysClr val="windowText" lastClr="000000"/>
                </a:solidFill>
              </a:rPr>
              <a:t>/</a:t>
            </a:r>
            <a:r>
              <a:rPr lang="zh-CN" altLang="en-US" sz="3600" dirty="0">
                <a:solidFill>
                  <a:sysClr val="windowText" lastClr="000000"/>
                </a:solidFill>
              </a:rPr>
              <a:t>成本操作 </a:t>
            </a:r>
            <a:r>
              <a:rPr lang="en-US" altLang="zh-CN" sz="3600" dirty="0">
                <a:solidFill>
                  <a:sysClr val="windowText" lastClr="000000"/>
                </a:solidFill>
              </a:rPr>
              <a:t>- </a:t>
            </a:r>
            <a:r>
              <a:rPr lang="zh-CN" altLang="en-US" sz="3600" dirty="0">
                <a:solidFill>
                  <a:sysClr val="windowText" lastClr="000000"/>
                </a:solidFill>
              </a:rPr>
              <a:t>战略下单</a:t>
            </a:r>
            <a:r>
              <a:rPr lang="en-US" altLang="zh-CN" sz="3600" dirty="0">
                <a:solidFill>
                  <a:sysClr val="windowText" lastClr="000000"/>
                </a:solidFill>
              </a:rPr>
              <a:t>【</a:t>
            </a:r>
            <a:r>
              <a:rPr lang="zh-CN" altLang="en-US" sz="3600" dirty="0">
                <a:solidFill>
                  <a:sysClr val="windowText" lastClr="000000"/>
                </a:solidFill>
              </a:rPr>
              <a:t>培训材料</a:t>
            </a:r>
            <a:r>
              <a:rPr lang="en-US" altLang="zh-CN" sz="3600" dirty="0">
                <a:solidFill>
                  <a:sysClr val="windowText" lastClr="000000"/>
                </a:solidFill>
              </a:rPr>
              <a:t>】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cxnSp>
        <p:nvCxnSpPr>
          <p:cNvPr id="17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矩形 17"/>
          <p:cNvSpPr/>
          <p:nvPr/>
        </p:nvSpPr>
        <p:spPr>
          <a:xfrm>
            <a:off x="120701" y="3590320"/>
            <a:ext cx="2326278" cy="3400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dirty="0">
                <a:solidFill>
                  <a:sysClr val="windowText" lastClr="000000"/>
                </a:solidFill>
                <a:latin typeface="微软雅黑 Light" pitchFamily="34" charset="-122"/>
                <a:ea typeface="微软雅黑 Light" pitchFamily="34" charset="-122"/>
              </a:rPr>
              <a:t>2018 </a:t>
            </a:r>
            <a:r>
              <a:rPr lang="zh-CN" altLang="en-US" sz="2000" dirty="0">
                <a:solidFill>
                  <a:sysClr val="windowText" lastClr="000000"/>
                </a:solidFill>
                <a:latin typeface="微软雅黑 Light" pitchFamily="34" charset="-122"/>
                <a:ea typeface="微软雅黑 Light" pitchFamily="34" charset="-122"/>
              </a:rPr>
              <a:t>总裁办信息部</a:t>
            </a:r>
            <a:endParaRPr lang="en-US" sz="2000" dirty="0">
              <a:latin typeface="微软雅黑 Light" pitchFamily="34" charset="-122"/>
              <a:ea typeface="微软雅黑 Light" pitchFamily="3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标题 1"/>
          <p:cNvSpPr txBox="1"/>
          <p:nvPr/>
        </p:nvSpPr>
        <p:spPr bwMode="auto">
          <a:xfrm>
            <a:off x="0" y="3162065"/>
            <a:ext cx="11717079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5721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1436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715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2872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3600" dirty="0">
                <a:solidFill>
                  <a:sysClr val="windowText" lastClr="000000"/>
                </a:solidFill>
              </a:rPr>
              <a:t>合同评审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cxnSp>
        <p:nvCxnSpPr>
          <p:cNvPr id="4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48673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682E5E94-BEA1-4EE6-874C-AFA5CA581C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8774" y="1818166"/>
            <a:ext cx="3243642" cy="49168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网批路径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9131BC7-FA36-4DD9-BA92-0FC1AF5E9444}"/>
              </a:ext>
            </a:extLst>
          </p:cNvPr>
          <p:cNvSpPr txBox="1"/>
          <p:nvPr/>
        </p:nvSpPr>
        <p:spPr>
          <a:xfrm>
            <a:off x="233917" y="780099"/>
            <a:ext cx="11302409" cy="1016804"/>
          </a:xfrm>
          <a:prstGeom prst="rect">
            <a:avLst/>
          </a:prstGeom>
          <a:noFill/>
        </p:spPr>
        <p:txBody>
          <a:bodyPr wrap="none" lIns="96105" tIns="48052" rIns="96105" bIns="48052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网批完整路径：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网批系统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完整系统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宝龙地产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地产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/09-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成本采购管理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招标采购管理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合同评审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行政、人力、管理、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IT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日常机构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0C689F2B-1A6A-4404-AF5E-645E9F18937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906"/>
          <a:stretch/>
        </p:blipFill>
        <p:spPr>
          <a:xfrm>
            <a:off x="495078" y="2402958"/>
            <a:ext cx="4857750" cy="21417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258016CD-96A4-4BFB-A674-4BA380E51D9D}"/>
              </a:ext>
            </a:extLst>
          </p:cNvPr>
          <p:cNvSpPr/>
          <p:nvPr/>
        </p:nvSpPr>
        <p:spPr bwMode="auto">
          <a:xfrm>
            <a:off x="1866014" y="2490013"/>
            <a:ext cx="2674088" cy="529634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FD5CF3FF-2475-480E-87A4-1E3BF7E3BF07}"/>
              </a:ext>
            </a:extLst>
          </p:cNvPr>
          <p:cNvSpPr/>
          <p:nvPr/>
        </p:nvSpPr>
        <p:spPr bwMode="auto">
          <a:xfrm>
            <a:off x="7448774" y="6202833"/>
            <a:ext cx="3321903" cy="435936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3003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53A242CB-95A6-41E4-AF07-A7A5C45360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319" y="875920"/>
            <a:ext cx="10116962" cy="5449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选择或填写 </a:t>
            </a:r>
          </a:p>
        </p:txBody>
      </p:sp>
      <p:sp>
        <p:nvSpPr>
          <p:cNvPr id="8" name="矩形标注 5">
            <a:extLst>
              <a:ext uri="{FF2B5EF4-FFF2-40B4-BE49-F238E27FC236}">
                <a16:creationId xmlns:a16="http://schemas.microsoft.com/office/drawing/2014/main" id="{BE6143B6-ACA1-4455-AC9E-ED23BF4217A9}"/>
              </a:ext>
            </a:extLst>
          </p:cNvPr>
          <p:cNvSpPr/>
          <p:nvPr/>
        </p:nvSpPr>
        <p:spPr bwMode="auto">
          <a:xfrm>
            <a:off x="9165265" y="3057521"/>
            <a:ext cx="1626781" cy="475220"/>
          </a:xfrm>
          <a:prstGeom prst="wedgeRectCallout">
            <a:avLst>
              <a:gd name="adj1" fmla="val -35086"/>
              <a:gd name="adj2" fmla="val 15876"/>
            </a:avLst>
          </a:prstGeom>
          <a:solidFill>
            <a:srgbClr val="FF2980"/>
          </a:solidFill>
          <a:ln w="31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chemeClr val="bg1"/>
                </a:solidFill>
                <a:latin typeface="微软雅黑 Light" pitchFamily="34" charset="-122"/>
                <a:ea typeface="微软雅黑 Light" pitchFamily="34" charset="-122"/>
              </a:rPr>
              <a:t>红色必填字段</a:t>
            </a:r>
            <a:endParaRPr lang="en-US" altLang="zh-CN" sz="1400" dirty="0">
              <a:solidFill>
                <a:schemeClr val="bg1"/>
              </a:solidFill>
              <a:latin typeface="微软雅黑 Light" pitchFamily="34" charset="-122"/>
              <a:ea typeface="微软雅黑 Light" pitchFamily="34" charset="-122"/>
            </a:endParaRP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236F6979-995D-421A-B3A2-B4D8A12ABA4A}"/>
              </a:ext>
            </a:extLst>
          </p:cNvPr>
          <p:cNvSpPr/>
          <p:nvPr/>
        </p:nvSpPr>
        <p:spPr bwMode="auto">
          <a:xfrm>
            <a:off x="7077694" y="3230088"/>
            <a:ext cx="380010" cy="302653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 txBox="1">
            <a:spLocks/>
          </p:cNvSpPr>
          <p:nvPr/>
        </p:nvSpPr>
        <p:spPr bwMode="auto">
          <a:xfrm>
            <a:off x="0" y="2919369"/>
            <a:ext cx="8879840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5pPr>
            <a:lvl6pPr marL="57188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6pPr>
            <a:lvl7pPr marL="1143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7pPr>
            <a:lvl8pPr marL="171565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8pPr>
            <a:lvl9pPr marL="2287539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9pPr>
          </a:lstStyle>
          <a:p>
            <a:r>
              <a:rPr lang="zh-CN" altLang="en-US" sz="4400" dirty="0">
                <a:solidFill>
                  <a:sysClr val="windowText" lastClr="000000"/>
                </a:solidFill>
              </a:rPr>
              <a:t>谢    谢</a:t>
            </a:r>
          </a:p>
        </p:txBody>
      </p:sp>
      <p:cxnSp>
        <p:nvCxnSpPr>
          <p:cNvPr id="4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007367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说明</a:t>
            </a:r>
            <a:endParaRPr lang="en-US" dirty="0"/>
          </a:p>
        </p:txBody>
      </p:sp>
      <p:sp>
        <p:nvSpPr>
          <p:cNvPr id="4" name="矩形 3"/>
          <p:cNvSpPr/>
          <p:nvPr/>
        </p:nvSpPr>
        <p:spPr bwMode="auto">
          <a:xfrm>
            <a:off x="725078" y="825703"/>
            <a:ext cx="10998836" cy="1863067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90000" rIns="90000" bIns="9000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 Light" pitchFamily="34" charset="-122"/>
                <a:ea typeface="微软雅黑 Light" pitchFamily="34" charset="-122"/>
              </a:rPr>
              <a:t>管理费用</a:t>
            </a:r>
            <a:r>
              <a:rPr lang="en-US" altLang="zh-CN" sz="2400" dirty="0">
                <a:latin typeface="微软雅黑 Light" pitchFamily="34" charset="-122"/>
                <a:ea typeface="微软雅黑 Light" pitchFamily="34" charset="-122"/>
              </a:rPr>
              <a:t>/</a:t>
            </a:r>
            <a:r>
              <a:rPr lang="zh-CN" altLang="en-US" sz="2400" dirty="0">
                <a:latin typeface="微软雅黑 Light" pitchFamily="34" charset="-122"/>
                <a:ea typeface="微软雅黑 Light" pitchFamily="34" charset="-122"/>
              </a:rPr>
              <a:t>成本操作 ：仅适用于宝龙地产战略下单招采流程。</a:t>
            </a:r>
            <a:endParaRPr lang="en-US" altLang="zh-CN" sz="2400" dirty="0">
              <a:latin typeface="微软雅黑 Light" pitchFamily="34" charset="-122"/>
              <a:ea typeface="微软雅黑 Light" pitchFamily="3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重要规则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110505"/>
              </p:ext>
            </p:extLst>
          </p:nvPr>
        </p:nvGraphicFramePr>
        <p:xfrm>
          <a:off x="180537" y="921515"/>
          <a:ext cx="12395286" cy="740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952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6645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800" dirty="0">
                          <a:solidFill>
                            <a:schemeClr val="tx1"/>
                          </a:solidFill>
                          <a:latin typeface="微软雅黑 Light" pitchFamily="34" charset="-122"/>
                          <a:ea typeface="微软雅黑 Light" pitchFamily="34" charset="-122"/>
                        </a:rPr>
                        <a:t>规则说明</a:t>
                      </a: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645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altLang="zh-CN" sz="1800" b="0" i="0" kern="1200" dirty="0">
                        <a:solidFill>
                          <a:schemeClr val="dk1"/>
                        </a:solidFill>
                        <a:effectLst/>
                        <a:latin typeface="微软雅黑 Light" pitchFamily="34" charset="-122"/>
                        <a:ea typeface="微软雅黑 Light" pitchFamily="34" charset="-122"/>
                        <a:cs typeface="+mn-cs"/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标题 1"/>
          <p:cNvSpPr txBox="1"/>
          <p:nvPr/>
        </p:nvSpPr>
        <p:spPr bwMode="auto">
          <a:xfrm>
            <a:off x="21261" y="3152095"/>
            <a:ext cx="11717079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5721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1436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715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2872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3600" dirty="0">
                <a:solidFill>
                  <a:sysClr val="windowText" lastClr="000000"/>
                </a:solidFill>
              </a:rPr>
              <a:t>立项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cxnSp>
        <p:nvCxnSpPr>
          <p:cNvPr id="4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65100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4EB2888E-802C-42EA-8552-25DE5A101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5500" y="1613712"/>
            <a:ext cx="3838575" cy="4619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网批路径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9131BC7-FA36-4DD9-BA92-0FC1AF5E9444}"/>
              </a:ext>
            </a:extLst>
          </p:cNvPr>
          <p:cNvSpPr txBox="1"/>
          <p:nvPr/>
        </p:nvSpPr>
        <p:spPr>
          <a:xfrm>
            <a:off x="255182" y="967563"/>
            <a:ext cx="11302409" cy="914400"/>
          </a:xfrm>
          <a:prstGeom prst="rect">
            <a:avLst/>
          </a:prstGeom>
          <a:noFill/>
        </p:spPr>
        <p:txBody>
          <a:bodyPr wrap="none" lIns="96105" tIns="48052" rIns="96105" bIns="48052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网批完整路径：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宝龙地产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地产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/04-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行政人事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/03-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行政管理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/04-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通用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立项申请单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431866A1-3201-4663-BAD3-EEFDF75E1D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906"/>
          <a:stretch/>
        </p:blipFill>
        <p:spPr>
          <a:xfrm>
            <a:off x="495078" y="2402958"/>
            <a:ext cx="4857750" cy="21417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矩形: 圆角 8">
            <a:extLst>
              <a:ext uri="{FF2B5EF4-FFF2-40B4-BE49-F238E27FC236}">
                <a16:creationId xmlns:a16="http://schemas.microsoft.com/office/drawing/2014/main" id="{5E026FE4-A5CC-4343-A5F7-CF12D68D38B2}"/>
              </a:ext>
            </a:extLst>
          </p:cNvPr>
          <p:cNvSpPr/>
          <p:nvPr/>
        </p:nvSpPr>
        <p:spPr bwMode="auto">
          <a:xfrm>
            <a:off x="1866014" y="2490013"/>
            <a:ext cx="2674088" cy="529634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85589649-8E66-4B90-B435-B7826AD75DE6}"/>
              </a:ext>
            </a:extLst>
          </p:cNvPr>
          <p:cNvSpPr/>
          <p:nvPr/>
        </p:nvSpPr>
        <p:spPr bwMode="auto">
          <a:xfrm>
            <a:off x="7842172" y="5688418"/>
            <a:ext cx="3321903" cy="435936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90856521-6E1C-4A88-8281-32148FD99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58" y="740057"/>
            <a:ext cx="11201400" cy="5967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选择或填写</a:t>
            </a:r>
          </a:p>
        </p:txBody>
      </p:sp>
      <p:sp>
        <p:nvSpPr>
          <p:cNvPr id="8" name="矩形标注 5"/>
          <p:cNvSpPr/>
          <p:nvPr/>
        </p:nvSpPr>
        <p:spPr bwMode="auto">
          <a:xfrm>
            <a:off x="8378455" y="4426390"/>
            <a:ext cx="1626781" cy="475220"/>
          </a:xfrm>
          <a:prstGeom prst="wedgeRectCallout">
            <a:avLst>
              <a:gd name="adj1" fmla="val -93910"/>
              <a:gd name="adj2" fmla="val 96422"/>
            </a:avLst>
          </a:prstGeom>
          <a:solidFill>
            <a:srgbClr val="FF2980"/>
          </a:solidFill>
          <a:ln w="31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chemeClr val="bg1"/>
                </a:solidFill>
                <a:latin typeface="微软雅黑 Light" pitchFamily="34" charset="-122"/>
                <a:ea typeface="微软雅黑 Light" pitchFamily="34" charset="-122"/>
              </a:rPr>
              <a:t>红色为必填字段</a:t>
            </a:r>
            <a:endParaRPr lang="en-US" altLang="zh-CN" sz="1400" dirty="0">
              <a:solidFill>
                <a:schemeClr val="bg1"/>
              </a:solidFill>
              <a:latin typeface="微软雅黑 Light" pitchFamily="34" charset="-122"/>
              <a:ea typeface="微软雅黑 Light" pitchFamily="3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标题 1"/>
          <p:cNvSpPr txBox="1"/>
          <p:nvPr/>
        </p:nvSpPr>
        <p:spPr bwMode="auto">
          <a:xfrm>
            <a:off x="0" y="3162065"/>
            <a:ext cx="11717079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5721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1436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715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2872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3600" dirty="0">
                <a:solidFill>
                  <a:sysClr val="windowText" lastClr="000000"/>
                </a:solidFill>
              </a:rPr>
              <a:t>合同文本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cxnSp>
        <p:nvCxnSpPr>
          <p:cNvPr id="4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56390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8386A126-C1A1-4AAE-8B93-3F4440637E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2260304"/>
            <a:ext cx="2817628" cy="42734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5309B7FA-FEAF-4004-8A0A-F3C6D741FDB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260"/>
          <a:stretch/>
        </p:blipFill>
        <p:spPr>
          <a:xfrm>
            <a:off x="734974" y="2107157"/>
            <a:ext cx="4181747" cy="21273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菜单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258016CD-96A4-4BFB-A674-4BA380E51D9D}"/>
              </a:ext>
            </a:extLst>
          </p:cNvPr>
          <p:cNvSpPr/>
          <p:nvPr/>
        </p:nvSpPr>
        <p:spPr bwMode="auto">
          <a:xfrm>
            <a:off x="2057400" y="2906011"/>
            <a:ext cx="2674088" cy="529634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FD5CF3FF-2475-480E-87A4-1E3BF7E3BF07}"/>
              </a:ext>
            </a:extLst>
          </p:cNvPr>
          <p:cNvSpPr/>
          <p:nvPr/>
        </p:nvSpPr>
        <p:spPr bwMode="auto">
          <a:xfrm>
            <a:off x="6400801" y="2734892"/>
            <a:ext cx="2892056" cy="435936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4387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18B9D9D4-468C-4D11-8B4B-D59B063A41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186" y="1303931"/>
            <a:ext cx="11047228" cy="48028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创建合同文本</a:t>
            </a:r>
          </a:p>
        </p:txBody>
      </p:sp>
    </p:spTree>
    <p:extLst>
      <p:ext uri="{BB962C8B-B14F-4D97-AF65-F5344CB8AC3E}">
        <p14:creationId xmlns:p14="http://schemas.microsoft.com/office/powerpoint/2010/main" val="20729368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23/02/2009 1:57:22 PM"/>
</p:tagLst>
</file>

<file path=ppt/theme/theme1.xml><?xml version="1.0" encoding="utf-8"?>
<a:theme xmlns:a="http://schemas.openxmlformats.org/drawingml/2006/main" name="08-0143_ARBS_template v2_GREEN">
  <a:themeElements>
    <a:clrScheme name="08-0143_ARBS_template v2_GREEN 1">
      <a:dk1>
        <a:srgbClr val="000000"/>
      </a:dk1>
      <a:lt1>
        <a:srgbClr val="FFFFFF"/>
      </a:lt1>
      <a:dk2>
        <a:srgbClr val="F8F8F8"/>
      </a:dk2>
      <a:lt2>
        <a:srgbClr val="C0C0C0"/>
      </a:lt2>
      <a:accent1>
        <a:srgbClr val="CCBB88"/>
      </a:accent1>
      <a:accent2>
        <a:srgbClr val="003344"/>
      </a:accent2>
      <a:accent3>
        <a:srgbClr val="FFFFFF"/>
      </a:accent3>
      <a:accent4>
        <a:srgbClr val="000000"/>
      </a:accent4>
      <a:accent5>
        <a:srgbClr val="E2DAC3"/>
      </a:accent5>
      <a:accent6>
        <a:srgbClr val="002D3D"/>
      </a:accent6>
      <a:hlink>
        <a:srgbClr val="666666"/>
      </a:hlink>
      <a:folHlink>
        <a:srgbClr val="AA1133"/>
      </a:folHlink>
    </a:clrScheme>
    <a:fontScheme name="08-0143_ARBS_template v2_GRE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3175" cap="flat" cmpd="sng" algn="ctr">
          <a:solidFill>
            <a:schemeClr val="tx1"/>
          </a:solidFill>
          <a:prstDash val="dash"/>
          <a:round/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</a:spDef>
    <a:lnDef>
      <a:spPr bwMode="auto">
        <a:solidFill>
          <a:schemeClr val="accent1"/>
        </a:solidFill>
        <a:ln w="3175" cap="flat" cmpd="sng" algn="ctr">
          <a:solidFill>
            <a:schemeClr val="tx1"/>
          </a:solidFill>
          <a:prstDash val="dash"/>
          <a:round/>
          <a:headEnd type="none" w="med" len="med"/>
          <a:tailEnd type="none" w="med" len="med"/>
        </a:ln>
      </a:spPr>
      <a:bodyPr/>
      <a:lstStyle/>
    </a:lnDef>
    <a:txDef>
      <a:spPr>
        <a:noFill/>
      </a:spPr>
      <a:bodyPr wrap="none" lIns="96105" tIns="48052" rIns="96105" bIns="48052" rtlCol="0" anchor="ctr">
        <a:noAutofit/>
      </a:bodyPr>
      <a:lstStyle>
        <a:defPPr>
          <a:defRPr sz="1700" dirty="0">
            <a:solidFill>
              <a:schemeClr val="accent5">
                <a:lumMod val="50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  <a:cs typeface="Helvetica Neue Light"/>
          </a:defRPr>
        </a:defPPr>
      </a:lstStyle>
    </a:txDef>
  </a:objectDefaults>
  <a:extraClrSchemeLst>
    <a:extraClrScheme>
      <a:clrScheme name="08-0143_ARBS_template v2_GREEN 1">
        <a:dk1>
          <a:srgbClr val="000000"/>
        </a:dk1>
        <a:lt1>
          <a:srgbClr val="FFFFFF"/>
        </a:lt1>
        <a:dk2>
          <a:srgbClr val="F8F8F8"/>
        </a:dk2>
        <a:lt2>
          <a:srgbClr val="C0C0C0"/>
        </a:lt2>
        <a:accent1>
          <a:srgbClr val="CCBB88"/>
        </a:accent1>
        <a:accent2>
          <a:srgbClr val="003344"/>
        </a:accent2>
        <a:accent3>
          <a:srgbClr val="FFFFFF"/>
        </a:accent3>
        <a:accent4>
          <a:srgbClr val="000000"/>
        </a:accent4>
        <a:accent5>
          <a:srgbClr val="E2DAC3"/>
        </a:accent5>
        <a:accent6>
          <a:srgbClr val="002D3D"/>
        </a:accent6>
        <a:hlink>
          <a:srgbClr val="666666"/>
        </a:hlink>
        <a:folHlink>
          <a:srgbClr val="AA11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1418</TotalTime>
  <Words>138</Words>
  <Application>Microsoft Office PowerPoint</Application>
  <PresentationFormat>自定义</PresentationFormat>
  <Paragraphs>25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8" baseType="lpstr">
      <vt:lpstr>Helvetica Neue Light</vt:lpstr>
      <vt:lpstr>微软雅黑</vt:lpstr>
      <vt:lpstr>微软雅黑 Light</vt:lpstr>
      <vt:lpstr>Arial</vt:lpstr>
      <vt:lpstr>08-0143_ARBS_template v2_GREEN</vt:lpstr>
      <vt:lpstr>02 管理费用/成本操作 - 战略下单【培训材料】</vt:lpstr>
      <vt:lpstr>说明</vt:lpstr>
      <vt:lpstr>重要规则</vt:lpstr>
      <vt:lpstr>目录</vt:lpstr>
      <vt:lpstr>网批路径</vt:lpstr>
      <vt:lpstr>选择或填写</vt:lpstr>
      <vt:lpstr>目录</vt:lpstr>
      <vt:lpstr>菜单</vt:lpstr>
      <vt:lpstr>创建合同文本</vt:lpstr>
      <vt:lpstr>目录</vt:lpstr>
      <vt:lpstr>网批路径</vt:lpstr>
      <vt:lpstr>选择或填写 </vt:lpstr>
      <vt:lpstr>PowerPoint 演示文稿</vt:lpstr>
    </vt:vector>
  </TitlesOfParts>
  <Company>D &amp; J Softech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Cheng Jia</dc:creator>
  <cp:lastModifiedBy>Ned Chen</cp:lastModifiedBy>
  <cp:revision>6129</cp:revision>
  <cp:lastPrinted>2018-06-20T06:41:07Z</cp:lastPrinted>
  <dcterms:created xsi:type="dcterms:W3CDTF">2008-09-10T23:23:00Z</dcterms:created>
  <dcterms:modified xsi:type="dcterms:W3CDTF">2018-10-23T07:20:52Z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ients">
    <vt:lpwstr/>
  </property>
  <property fmtid="{D5CDD505-2E9C-101B-9397-08002B2CF9AE}" pid="3" name="ContentType">
    <vt:lpwstr>Document</vt:lpwstr>
  </property>
  <property fmtid="{D5CDD505-2E9C-101B-9397-08002B2CF9AE}" pid="4" name="Status">
    <vt:lpwstr>Not started</vt:lpwstr>
  </property>
  <property fmtid="{D5CDD505-2E9C-101B-9397-08002B2CF9AE}" pid="5" name="KSOProductBuildVer">
    <vt:lpwstr>2052-10.1.0.7346</vt:lpwstr>
  </property>
</Properties>
</file>